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3" r:id="rId1"/>
    <p:sldMasterId id="2147483715" r:id="rId2"/>
    <p:sldMasterId id="2147483675" r:id="rId3"/>
    <p:sldMasterId id="2147483696" r:id="rId4"/>
  </p:sldMasterIdLst>
  <p:notesMasterIdLst>
    <p:notesMasterId r:id="rId22"/>
  </p:notesMasterIdLst>
  <p:sldIdLst>
    <p:sldId id="804" r:id="rId5"/>
    <p:sldId id="817" r:id="rId6"/>
    <p:sldId id="797" r:id="rId7"/>
    <p:sldId id="832" r:id="rId8"/>
    <p:sldId id="833" r:id="rId9"/>
    <p:sldId id="821" r:id="rId10"/>
    <p:sldId id="822" r:id="rId11"/>
    <p:sldId id="823" r:id="rId12"/>
    <p:sldId id="824" r:id="rId13"/>
    <p:sldId id="825" r:id="rId14"/>
    <p:sldId id="826" r:id="rId15"/>
    <p:sldId id="827" r:id="rId16"/>
    <p:sldId id="828" r:id="rId17"/>
    <p:sldId id="829" r:id="rId18"/>
    <p:sldId id="830" r:id="rId19"/>
    <p:sldId id="831" r:id="rId20"/>
    <p:sldId id="803" r:id="rId21"/>
  </p:sldIdLst>
  <p:sldSz cx="9144000" cy="6858000" type="screen4x3"/>
  <p:notesSz cx="7010400" cy="9296400"/>
  <p:custDataLst>
    <p:tags r:id="rId23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36">
          <p15:clr>
            <a:srgbClr val="A4A3A4"/>
          </p15:clr>
        </p15:guide>
        <p15:guide id="2" pos="34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D9FE"/>
    <a:srgbClr val="AA966E"/>
    <a:srgbClr val="A48F64"/>
    <a:srgbClr val="887650"/>
    <a:srgbClr val="003758"/>
    <a:srgbClr val="003658"/>
    <a:srgbClr val="004570"/>
    <a:srgbClr val="EFF9FF"/>
    <a:srgbClr val="E7F6FF"/>
    <a:srgbClr val="00336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11" autoAdjust="0"/>
    <p:restoredTop sz="95883" autoAdjust="0"/>
  </p:normalViewPr>
  <p:slideViewPr>
    <p:cSldViewPr snapToGrid="0" showGuides="1">
      <p:cViewPr varScale="1">
        <p:scale>
          <a:sx n="86" d="100"/>
          <a:sy n="86" d="100"/>
        </p:scale>
        <p:origin x="1570" y="82"/>
      </p:cViewPr>
      <p:guideLst>
        <p:guide orient="horz" pos="4236"/>
        <p:guide pos="34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media/image1.jpg>
</file>

<file path=ppt/media/image10.png>
</file>

<file path=ppt/media/image11.png>
</file>

<file path=ppt/media/image2.jp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037735" cy="464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5" tIns="46587" rIns="93175" bIns="46587" numCol="1" anchor="t" anchorCtr="0" compatLnSpc="1">
            <a:prstTxWarp prst="textNoShape">
              <a:avLst/>
            </a:prstTxWarp>
          </a:bodyPr>
          <a:lstStyle>
            <a:lvl1pPr defTabSz="931957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1081" y="1"/>
            <a:ext cx="3037735" cy="464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5" tIns="46587" rIns="93175" bIns="46587" numCol="1" anchor="t" anchorCtr="0" compatLnSpc="1">
            <a:prstTxWarp prst="textNoShape">
              <a:avLst/>
            </a:prstTxWarp>
          </a:bodyPr>
          <a:lstStyle>
            <a:lvl1pPr algn="r" defTabSz="931957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2688" y="698500"/>
            <a:ext cx="4645025" cy="34845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0408" y="4415158"/>
            <a:ext cx="5609587" cy="4183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5" tIns="46587" rIns="93175" bIns="465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0313"/>
            <a:ext cx="3037735" cy="464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5" tIns="46587" rIns="93175" bIns="46587" numCol="1" anchor="b" anchorCtr="0" compatLnSpc="1">
            <a:prstTxWarp prst="textNoShape">
              <a:avLst/>
            </a:prstTxWarp>
          </a:bodyPr>
          <a:lstStyle>
            <a:lvl1pPr defTabSz="931957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1081" y="8830313"/>
            <a:ext cx="3037735" cy="464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5" tIns="46587" rIns="93175" bIns="46587" numCol="1" anchor="b" anchorCtr="0" compatLnSpc="1">
            <a:prstTxWarp prst="textNoShape">
              <a:avLst/>
            </a:prstTxWarp>
          </a:bodyPr>
          <a:lstStyle>
            <a:lvl1pPr algn="r" defTabSz="931957">
              <a:defRPr sz="1200">
                <a:latin typeface="Arial" charset="0"/>
              </a:defRPr>
            </a:lvl1pPr>
          </a:lstStyle>
          <a:p>
            <a:pPr>
              <a:defRPr/>
            </a:pPr>
            <a:fld id="{AD3FF2DF-1919-4A4E-B8FB-BDD0DC8B3C70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919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246178" y="1938703"/>
            <a:ext cx="4494901" cy="729202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rgbClr val="00365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Title, Arial font 18pt non-bold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46178" y="2897680"/>
            <a:ext cx="4495306" cy="69129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baseline="0">
                <a:solidFill>
                  <a:srgbClr val="003658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date (if desired), Arial font 12pt non-bold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82139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761999" y="3038951"/>
            <a:ext cx="6400800" cy="69495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 b="1" baseline="0">
                <a:solidFill>
                  <a:srgbClr val="003658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Title – Arial font 24pt bold</a:t>
            </a:r>
            <a:endParaRPr lang="en-US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3197052" y="3499811"/>
            <a:ext cx="4954245" cy="53816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 baseline="0">
                <a:solidFill>
                  <a:srgbClr val="00365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 smtClean="0"/>
              <a:t>Click to edit subtitle – Arial font 16pt non-bold</a:t>
            </a:r>
          </a:p>
        </p:txBody>
      </p:sp>
    </p:spTree>
    <p:extLst>
      <p:ext uri="{BB962C8B-B14F-4D97-AF65-F5344CB8AC3E}">
        <p14:creationId xmlns:p14="http://schemas.microsoft.com/office/powerpoint/2010/main" val="9215699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Content_One Line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66353" y="948218"/>
            <a:ext cx="8530989" cy="5183641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buClr>
                <a:srgbClr val="004570"/>
              </a:buClr>
              <a:defRPr sz="2000"/>
            </a:lvl1pPr>
            <a:lvl2pPr>
              <a:lnSpc>
                <a:spcPct val="100000"/>
              </a:lnSpc>
              <a:spcAft>
                <a:spcPts val="600"/>
              </a:spcAft>
              <a:buClr>
                <a:srgbClr val="004570"/>
              </a:buClr>
              <a:defRPr sz="1800"/>
            </a:lvl2pPr>
            <a:lvl3pPr>
              <a:lnSpc>
                <a:spcPct val="100000"/>
              </a:lnSpc>
              <a:spcAft>
                <a:spcPts val="600"/>
              </a:spcAft>
              <a:buClr>
                <a:srgbClr val="004570"/>
              </a:buClr>
              <a:defRPr sz="1600"/>
            </a:lvl3pPr>
            <a:lvl4pPr>
              <a:lnSpc>
                <a:spcPct val="100000"/>
              </a:lnSpc>
              <a:spcAft>
                <a:spcPts val="600"/>
              </a:spcAft>
              <a:defRPr sz="1400"/>
            </a:lvl4pPr>
            <a:lvl5pPr>
              <a:lnSpc>
                <a:spcPct val="100000"/>
              </a:lnSpc>
              <a:spcAft>
                <a:spcPts val="600"/>
              </a:spcAft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261184" y="1"/>
            <a:ext cx="7475396" cy="948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two-line Headline</a:t>
            </a:r>
            <a:br>
              <a:rPr lang="en-US" dirty="0" smtClean="0"/>
            </a:br>
            <a:r>
              <a:rPr lang="en-US" dirty="0" smtClean="0"/>
              <a:t>Arial font 28pt bold</a:t>
            </a:r>
          </a:p>
        </p:txBody>
      </p:sp>
    </p:spTree>
    <p:extLst>
      <p:ext uri="{BB962C8B-B14F-4D97-AF65-F5344CB8AC3E}">
        <p14:creationId xmlns:p14="http://schemas.microsoft.com/office/powerpoint/2010/main" val="11395341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Rectangle 19"/>
          <p:cNvSpPr>
            <a:spLocks noGrp="1" noChangeArrowheads="1"/>
          </p:cNvSpPr>
          <p:nvPr>
            <p:ph type="dt" sz="half" idx="10"/>
          </p:nvPr>
        </p:nvSpPr>
        <p:spPr>
          <a:xfrm>
            <a:off x="7867650" y="6524625"/>
            <a:ext cx="89535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E85B43-D1BC-41D6-B126-2791CF17BABA}" type="datetime1">
              <a:rPr lang="en-US" altLang="ja-JP"/>
              <a:pPr>
                <a:defRPr/>
              </a:pPr>
              <a:t>5/23/2016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924769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_Two Line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354" y="948218"/>
            <a:ext cx="8649046" cy="5318111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buClr>
                <a:srgbClr val="004570"/>
              </a:buClr>
              <a:defRPr sz="2000">
                <a:solidFill>
                  <a:srgbClr val="003658"/>
                </a:solidFill>
              </a:defRPr>
            </a:lvl1pPr>
            <a:lvl2pPr>
              <a:lnSpc>
                <a:spcPct val="100000"/>
              </a:lnSpc>
              <a:spcAft>
                <a:spcPts val="600"/>
              </a:spcAft>
              <a:buClr>
                <a:srgbClr val="004570"/>
              </a:buClr>
              <a:defRPr sz="1800">
                <a:solidFill>
                  <a:srgbClr val="003658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buClr>
                <a:srgbClr val="004570"/>
              </a:buClr>
              <a:defRPr sz="1600">
                <a:solidFill>
                  <a:srgbClr val="003658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 sz="1400">
                <a:solidFill>
                  <a:srgbClr val="003658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 sz="1200">
                <a:solidFill>
                  <a:srgbClr val="003658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8716" y="-91108"/>
            <a:ext cx="759091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two-line Headline</a:t>
            </a:r>
            <a:br>
              <a:rPr lang="en-US" dirty="0" smtClean="0"/>
            </a:br>
            <a:r>
              <a:rPr lang="en-US" dirty="0" smtClean="0"/>
              <a:t>Arial font 28pt bold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7754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441" y="-108483"/>
            <a:ext cx="9280424" cy="69664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303" y="-124811"/>
            <a:ext cx="9347450" cy="701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17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</p:sldLayoutIdLst>
  <p:transition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128" userDrawn="1">
          <p15:clr>
            <a:srgbClr val="F26B43"/>
          </p15:clr>
        </p15:guide>
        <p15:guide id="2" pos="549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59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914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</p:sldLayoutIdLst>
  <p:transition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547" y="-65315"/>
            <a:ext cx="9244662" cy="6939643"/>
          </a:xfrm>
          <a:prstGeom prst="rect">
            <a:avLst/>
          </a:prstGeom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74631" y="1"/>
            <a:ext cx="7475396" cy="948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two-line Headline</a:t>
            </a:r>
            <a:br>
              <a:rPr lang="en-US" dirty="0" smtClean="0"/>
            </a:br>
            <a:r>
              <a:rPr lang="en-US" dirty="0" smtClean="0"/>
              <a:t>Arial font 28pt bold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70864" y="948218"/>
            <a:ext cx="8539925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8697483" y="6576844"/>
            <a:ext cx="5687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0" dirty="0" smtClean="0">
                <a:solidFill>
                  <a:schemeClr val="bg1"/>
                </a:solidFill>
              </a:rPr>
              <a:t>P. </a:t>
            </a:r>
            <a:fld id="{1DD1D58E-746A-486F-B99F-3BA4FC27B3D8}" type="slidenum">
              <a:rPr lang="en-US" sz="600" b="0" smtClean="0">
                <a:solidFill>
                  <a:schemeClr val="bg1"/>
                </a:solidFill>
              </a:rPr>
              <a:pPr/>
              <a:t>‹Nr.›</a:t>
            </a:fld>
            <a:endParaRPr lang="en-US" sz="600" b="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 userDrawn="1"/>
        </p:nvSpPr>
        <p:spPr>
          <a:xfrm>
            <a:off x="6445468" y="6576844"/>
            <a:ext cx="227818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00" b="0" i="1" dirty="0" smtClean="0">
                <a:ln w="3175">
                  <a:noFill/>
                </a:ln>
                <a:solidFill>
                  <a:schemeClr val="bg1"/>
                </a:solidFill>
              </a:rPr>
              <a:t>Coherent Confidential</a:t>
            </a:r>
            <a:r>
              <a:rPr lang="en-US" sz="600" b="0" i="1" baseline="0" dirty="0" smtClean="0">
                <a:ln w="3175">
                  <a:noFill/>
                </a:ln>
                <a:solidFill>
                  <a:schemeClr val="bg1"/>
                </a:solidFill>
              </a:rPr>
              <a:t>. </a:t>
            </a:r>
            <a:r>
              <a:rPr lang="en-US" sz="600" b="0" i="1" dirty="0" smtClean="0">
                <a:ln w="3175">
                  <a:noFill/>
                </a:ln>
                <a:solidFill>
                  <a:schemeClr val="bg1"/>
                </a:solidFill>
              </a:rPr>
              <a:t>Do Not Copy,</a:t>
            </a:r>
            <a:r>
              <a:rPr lang="en-US" sz="600" b="0" i="1" baseline="0" dirty="0" smtClean="0">
                <a:ln w="3175">
                  <a:noFill/>
                </a:ln>
                <a:solidFill>
                  <a:schemeClr val="bg1"/>
                </a:solidFill>
              </a:rPr>
              <a:t> Reproduce or </a:t>
            </a:r>
            <a:r>
              <a:rPr lang="en-US" sz="600" b="0" i="1" dirty="0" smtClean="0">
                <a:ln w="3175">
                  <a:noFill/>
                </a:ln>
                <a:solidFill>
                  <a:schemeClr val="bg1"/>
                </a:solidFill>
              </a:rPr>
              <a:t>Distribute</a:t>
            </a:r>
            <a:endParaRPr lang="en-US" sz="600" b="0" i="1" dirty="0">
              <a:ln w="3175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8358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17" r:id="rId2"/>
  </p:sldLayoutIdLst>
  <p:transition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2800" b="0">
          <a:solidFill>
            <a:srgbClr val="003658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9pPr>
    </p:titleStyle>
    <p:bodyStyle>
      <a:lvl1pPr marL="173038" indent="-173038" algn="l" rtl="0" fontAlgn="base">
        <a:lnSpc>
          <a:spcPct val="100000"/>
        </a:lnSpc>
        <a:spcBef>
          <a:spcPts val="600"/>
        </a:spcBef>
        <a:spcAft>
          <a:spcPts val="600"/>
        </a:spcAft>
        <a:buClr>
          <a:srgbClr val="0076BF"/>
        </a:buClr>
        <a:buChar char="•"/>
        <a:defRPr sz="2000">
          <a:solidFill>
            <a:srgbClr val="003658"/>
          </a:solidFill>
          <a:latin typeface="+mn-lt"/>
          <a:ea typeface="+mn-ea"/>
          <a:cs typeface="+mn-cs"/>
        </a:defRPr>
      </a:lvl1pPr>
      <a:lvl2pPr marL="630238" indent="-173038" algn="l" rtl="0" fontAlgn="base">
        <a:lnSpc>
          <a:spcPct val="100000"/>
        </a:lnSpc>
        <a:spcBef>
          <a:spcPts val="600"/>
        </a:spcBef>
        <a:spcAft>
          <a:spcPts val="600"/>
        </a:spcAft>
        <a:buClr>
          <a:srgbClr val="003658"/>
        </a:buClr>
        <a:buChar char="•"/>
        <a:defRPr>
          <a:solidFill>
            <a:srgbClr val="003658"/>
          </a:solidFill>
          <a:latin typeface="+mn-lt"/>
        </a:defRPr>
      </a:lvl2pPr>
      <a:lvl3pPr marL="1087438" indent="-173038" algn="l" rtl="0" fontAlgn="base">
        <a:lnSpc>
          <a:spcPct val="100000"/>
        </a:lnSpc>
        <a:spcBef>
          <a:spcPts val="600"/>
        </a:spcBef>
        <a:spcAft>
          <a:spcPts val="600"/>
        </a:spcAft>
        <a:buClr>
          <a:schemeClr val="bg2"/>
        </a:buClr>
        <a:buChar char="•"/>
        <a:defRPr sz="1600">
          <a:solidFill>
            <a:srgbClr val="003658"/>
          </a:solidFill>
          <a:latin typeface="+mn-lt"/>
        </a:defRPr>
      </a:lvl3pPr>
      <a:lvl4pPr marL="1544638" indent="-173038" algn="l" rtl="0" fontAlgn="base">
        <a:lnSpc>
          <a:spcPct val="100000"/>
        </a:lnSpc>
        <a:spcBef>
          <a:spcPts val="600"/>
        </a:spcBef>
        <a:spcAft>
          <a:spcPts val="600"/>
        </a:spcAft>
        <a:buClr>
          <a:srgbClr val="0076BF"/>
        </a:buClr>
        <a:buChar char="•"/>
        <a:defRPr sz="1400">
          <a:solidFill>
            <a:srgbClr val="003658"/>
          </a:solidFill>
          <a:latin typeface="+mn-lt"/>
        </a:defRPr>
      </a:lvl4pPr>
      <a:lvl5pPr marL="1947863" indent="-119063" algn="l" rtl="0" fontAlgn="base">
        <a:lnSpc>
          <a:spcPct val="100000"/>
        </a:lnSpc>
        <a:spcBef>
          <a:spcPts val="600"/>
        </a:spcBef>
        <a:spcAft>
          <a:spcPts val="600"/>
        </a:spcAft>
        <a:buChar char="•"/>
        <a:defRPr sz="1200">
          <a:solidFill>
            <a:srgbClr val="003658"/>
          </a:solidFill>
          <a:latin typeface="+mn-lt"/>
        </a:defRPr>
      </a:lvl5pPr>
      <a:lvl6pPr marL="2405063" indent="-119063" algn="l" rtl="0" fontAlgn="base">
        <a:lnSpc>
          <a:spcPts val="2000"/>
        </a:lnSpc>
        <a:spcBef>
          <a:spcPct val="20000"/>
        </a:spcBef>
        <a:spcAft>
          <a:spcPct val="0"/>
        </a:spcAft>
        <a:buChar char="•"/>
        <a:defRPr sz="1200">
          <a:solidFill>
            <a:srgbClr val="003658"/>
          </a:solidFill>
          <a:latin typeface="+mn-lt"/>
        </a:defRPr>
      </a:lvl6pPr>
      <a:lvl7pPr marL="2862263" indent="-119063" algn="l" rtl="0" fontAlgn="base">
        <a:lnSpc>
          <a:spcPts val="2000"/>
        </a:lnSpc>
        <a:spcBef>
          <a:spcPct val="20000"/>
        </a:spcBef>
        <a:spcAft>
          <a:spcPct val="0"/>
        </a:spcAft>
        <a:buChar char="•"/>
        <a:defRPr sz="1200">
          <a:solidFill>
            <a:srgbClr val="003658"/>
          </a:solidFill>
          <a:latin typeface="+mn-lt"/>
        </a:defRPr>
      </a:lvl7pPr>
      <a:lvl8pPr marL="3319463" indent="-119063" algn="l" rtl="0" fontAlgn="base">
        <a:lnSpc>
          <a:spcPts val="2000"/>
        </a:lnSpc>
        <a:spcBef>
          <a:spcPct val="20000"/>
        </a:spcBef>
        <a:spcAft>
          <a:spcPct val="0"/>
        </a:spcAft>
        <a:buChar char="•"/>
        <a:defRPr sz="1200">
          <a:solidFill>
            <a:srgbClr val="003658"/>
          </a:solidFill>
          <a:latin typeface="+mn-lt"/>
        </a:defRPr>
      </a:lvl8pPr>
      <a:lvl9pPr marL="3776663" indent="-119063" algn="l" rtl="0" fontAlgn="base">
        <a:lnSpc>
          <a:spcPts val="2000"/>
        </a:lnSpc>
        <a:spcBef>
          <a:spcPct val="20000"/>
        </a:spcBef>
        <a:spcAft>
          <a:spcPct val="0"/>
        </a:spcAft>
        <a:buChar char="•"/>
        <a:defRPr sz="1200">
          <a:solidFill>
            <a:srgbClr val="003658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224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548" y="-65314"/>
            <a:ext cx="9244664" cy="6939644"/>
          </a:xfrm>
          <a:prstGeom prst="rect">
            <a:avLst/>
          </a:prstGeom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85297" y="952499"/>
            <a:ext cx="8643550" cy="5315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057" y="-74778"/>
            <a:ext cx="744076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two-line Headline</a:t>
            </a:r>
            <a:br>
              <a:rPr lang="en-US" dirty="0" smtClean="0"/>
            </a:br>
            <a:r>
              <a:rPr lang="en-US" dirty="0" smtClean="0"/>
              <a:t>Arial font 28pt bold</a:t>
            </a:r>
            <a:endParaRPr lang="en-US" dirty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8697483" y="6576844"/>
            <a:ext cx="56875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0" dirty="0" smtClean="0">
                <a:solidFill>
                  <a:schemeClr val="bg1"/>
                </a:solidFill>
              </a:rPr>
              <a:t>P. </a:t>
            </a:r>
            <a:fld id="{1DD1D58E-746A-486F-B99F-3BA4FC27B3D8}" type="slidenum">
              <a:rPr lang="en-US" sz="600" b="0" smtClean="0">
                <a:solidFill>
                  <a:schemeClr val="bg1"/>
                </a:solidFill>
              </a:rPr>
              <a:pPr/>
              <a:t>‹Nr.›</a:t>
            </a:fld>
            <a:endParaRPr lang="en-US" sz="600" b="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6445468" y="6576844"/>
            <a:ext cx="227818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00" b="0" i="1" dirty="0" smtClean="0">
                <a:ln w="3175">
                  <a:noFill/>
                </a:ln>
                <a:solidFill>
                  <a:schemeClr val="bg1"/>
                </a:solidFill>
              </a:rPr>
              <a:t>Coherent Confidential</a:t>
            </a:r>
            <a:r>
              <a:rPr lang="en-US" sz="600" b="0" i="1" baseline="0" dirty="0" smtClean="0">
                <a:ln w="3175">
                  <a:noFill/>
                </a:ln>
                <a:solidFill>
                  <a:schemeClr val="bg1"/>
                </a:solidFill>
              </a:rPr>
              <a:t>. </a:t>
            </a:r>
            <a:r>
              <a:rPr lang="en-US" sz="600" b="0" i="1" dirty="0" smtClean="0">
                <a:ln w="3175">
                  <a:noFill/>
                </a:ln>
                <a:solidFill>
                  <a:schemeClr val="bg1"/>
                </a:solidFill>
              </a:rPr>
              <a:t>Do Not Copy,</a:t>
            </a:r>
            <a:r>
              <a:rPr lang="en-US" sz="600" b="0" i="1" baseline="0" dirty="0" smtClean="0">
                <a:ln w="3175">
                  <a:noFill/>
                </a:ln>
                <a:solidFill>
                  <a:schemeClr val="bg1"/>
                </a:solidFill>
              </a:rPr>
              <a:t> Reproduce or </a:t>
            </a:r>
            <a:r>
              <a:rPr lang="en-US" sz="600" b="0" i="1" dirty="0" smtClean="0">
                <a:ln w="3175">
                  <a:noFill/>
                </a:ln>
                <a:solidFill>
                  <a:schemeClr val="bg1"/>
                </a:solidFill>
              </a:rPr>
              <a:t>Distribute</a:t>
            </a:r>
            <a:endParaRPr lang="en-US" sz="600" b="0" i="1" dirty="0">
              <a:ln w="3175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4894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ransition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0" baseline="0">
          <a:solidFill>
            <a:srgbClr val="003658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005A92"/>
          </a:solidFill>
          <a:latin typeface="Arial" charset="0"/>
        </a:defRPr>
      </a:lvl9pPr>
    </p:titleStyle>
    <p:bodyStyle>
      <a:lvl1pPr marL="173038" indent="-173038" algn="l" rtl="0" eaLnBrk="0" fontAlgn="base" hangingPunct="0">
        <a:lnSpc>
          <a:spcPct val="100000"/>
        </a:lnSpc>
        <a:spcBef>
          <a:spcPts val="600"/>
        </a:spcBef>
        <a:spcAft>
          <a:spcPts val="600"/>
        </a:spcAft>
        <a:buClr>
          <a:srgbClr val="0076BF"/>
        </a:buClr>
        <a:buChar char="•"/>
        <a:defRPr sz="2000">
          <a:solidFill>
            <a:srgbClr val="003658"/>
          </a:solidFill>
          <a:latin typeface="+mn-lt"/>
          <a:ea typeface="+mn-ea"/>
          <a:cs typeface="+mn-cs"/>
        </a:defRPr>
      </a:lvl1pPr>
      <a:lvl2pPr marL="630238" indent="-173038" algn="l" rtl="0" eaLnBrk="0" fontAlgn="base" hangingPunct="0">
        <a:lnSpc>
          <a:spcPct val="100000"/>
        </a:lnSpc>
        <a:spcBef>
          <a:spcPts val="600"/>
        </a:spcBef>
        <a:spcAft>
          <a:spcPts val="600"/>
        </a:spcAft>
        <a:buClr>
          <a:srgbClr val="003658"/>
        </a:buClr>
        <a:buChar char="•"/>
        <a:defRPr sz="1800">
          <a:solidFill>
            <a:srgbClr val="003658"/>
          </a:solidFill>
          <a:latin typeface="+mn-lt"/>
        </a:defRPr>
      </a:lvl2pPr>
      <a:lvl3pPr marL="1087438" indent="-173038" algn="l" rtl="0" eaLnBrk="0" fontAlgn="base" hangingPunct="0">
        <a:lnSpc>
          <a:spcPct val="100000"/>
        </a:lnSpc>
        <a:spcBef>
          <a:spcPts val="600"/>
        </a:spcBef>
        <a:spcAft>
          <a:spcPts val="600"/>
        </a:spcAft>
        <a:buClr>
          <a:schemeClr val="bg2"/>
        </a:buClr>
        <a:buChar char="•"/>
        <a:defRPr sz="1600">
          <a:solidFill>
            <a:srgbClr val="003658"/>
          </a:solidFill>
          <a:latin typeface="+mn-lt"/>
        </a:defRPr>
      </a:lvl3pPr>
      <a:lvl4pPr marL="1544638" indent="-173038" algn="l" rtl="0" eaLnBrk="0" fontAlgn="base" hangingPunct="0">
        <a:lnSpc>
          <a:spcPct val="100000"/>
        </a:lnSpc>
        <a:spcBef>
          <a:spcPts val="600"/>
        </a:spcBef>
        <a:spcAft>
          <a:spcPts val="600"/>
        </a:spcAft>
        <a:buClr>
          <a:srgbClr val="0076BF"/>
        </a:buClr>
        <a:buChar char="•"/>
        <a:defRPr sz="1400">
          <a:solidFill>
            <a:srgbClr val="003658"/>
          </a:solidFill>
          <a:latin typeface="+mn-lt"/>
        </a:defRPr>
      </a:lvl4pPr>
      <a:lvl5pPr marL="1947863" indent="-119063" algn="l" rtl="0" eaLnBrk="0" fontAlgn="base" hangingPunct="0">
        <a:lnSpc>
          <a:spcPct val="100000"/>
        </a:lnSpc>
        <a:spcBef>
          <a:spcPts val="600"/>
        </a:spcBef>
        <a:spcAft>
          <a:spcPts val="600"/>
        </a:spcAft>
        <a:buChar char="•"/>
        <a:defRPr sz="1200">
          <a:solidFill>
            <a:srgbClr val="003658"/>
          </a:solidFill>
          <a:latin typeface="+mn-lt"/>
        </a:defRPr>
      </a:lvl5pPr>
      <a:lvl6pPr marL="2405063" indent="-119063" algn="l" rtl="0" fontAlgn="base">
        <a:lnSpc>
          <a:spcPts val="2000"/>
        </a:lnSpc>
        <a:spcBef>
          <a:spcPct val="20000"/>
        </a:spcBef>
        <a:spcAft>
          <a:spcPct val="0"/>
        </a:spcAft>
        <a:buChar char="•"/>
        <a:defRPr sz="1200">
          <a:solidFill>
            <a:srgbClr val="003658"/>
          </a:solidFill>
          <a:latin typeface="+mn-lt"/>
        </a:defRPr>
      </a:lvl6pPr>
      <a:lvl7pPr marL="2862263" indent="-119063" algn="l" rtl="0" fontAlgn="base">
        <a:lnSpc>
          <a:spcPts val="2000"/>
        </a:lnSpc>
        <a:spcBef>
          <a:spcPct val="20000"/>
        </a:spcBef>
        <a:spcAft>
          <a:spcPct val="0"/>
        </a:spcAft>
        <a:buChar char="•"/>
        <a:defRPr sz="1200">
          <a:solidFill>
            <a:srgbClr val="003658"/>
          </a:solidFill>
          <a:latin typeface="+mn-lt"/>
        </a:defRPr>
      </a:lvl7pPr>
      <a:lvl8pPr marL="3319463" indent="-119063" algn="l" rtl="0" fontAlgn="base">
        <a:lnSpc>
          <a:spcPts val="2000"/>
        </a:lnSpc>
        <a:spcBef>
          <a:spcPct val="20000"/>
        </a:spcBef>
        <a:spcAft>
          <a:spcPct val="0"/>
        </a:spcAft>
        <a:buChar char="•"/>
        <a:defRPr sz="1200">
          <a:solidFill>
            <a:srgbClr val="003658"/>
          </a:solidFill>
          <a:latin typeface="+mn-lt"/>
        </a:defRPr>
      </a:lvl8pPr>
      <a:lvl9pPr marL="3776663" indent="-119063" algn="l" rtl="0" fontAlgn="base">
        <a:lnSpc>
          <a:spcPts val="2000"/>
        </a:lnSpc>
        <a:spcBef>
          <a:spcPct val="20000"/>
        </a:spcBef>
        <a:spcAft>
          <a:spcPct val="0"/>
        </a:spcAft>
        <a:buChar char="•"/>
        <a:defRPr sz="1200">
          <a:solidFill>
            <a:srgbClr val="003658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977640" y="1938703"/>
            <a:ext cx="4763439" cy="729202"/>
          </a:xfrm>
        </p:spPr>
        <p:txBody>
          <a:bodyPr/>
          <a:lstStyle/>
          <a:p>
            <a:r>
              <a:rPr lang="en-US" sz="2800" dirty="0" smtClean="0"/>
              <a:t>Chameleon Service Training</a:t>
            </a:r>
            <a:endParaRPr lang="en-US" sz="2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Dieburg, 06.-10.06.2016</a:t>
            </a:r>
            <a:endParaRPr lang="en-US" dirty="0"/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4246178" y="3818745"/>
            <a:ext cx="4494901" cy="729202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spcBef>
                <a:spcPct val="0"/>
              </a:spcBef>
              <a:buNone/>
              <a:defRPr sz="1800" kern="1200">
                <a:solidFill>
                  <a:srgbClr val="00365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Display Menu</a:t>
            </a:r>
            <a:endParaRPr lang="en-US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991115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SERVICE MENU (1)</a:t>
            </a:r>
          </a:p>
        </p:txBody>
      </p:sp>
      <p:sp>
        <p:nvSpPr>
          <p:cNvPr id="82948" name="Text Box 4"/>
          <p:cNvSpPr txBox="1">
            <a:spLocks noChangeArrowheads="1"/>
          </p:cNvSpPr>
          <p:nvPr/>
        </p:nvSpPr>
        <p:spPr bwMode="auto">
          <a:xfrm>
            <a:off x="609600" y="1295400"/>
            <a:ext cx="2590800" cy="1447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MAIN MENU</a:t>
            </a:r>
          </a:p>
          <a:p>
            <a:pPr algn="ctr" eaLnBrk="0" hangingPunct="0"/>
            <a:endParaRPr lang="en-US" sz="800" b="1">
              <a:solidFill>
                <a:srgbClr val="333399"/>
              </a:solidFill>
              <a:latin typeface="Arial" charset="0"/>
            </a:endParaRP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►System Diagnostic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System Shutdown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Alignment Mode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Initialise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Service</a:t>
            </a:r>
          </a:p>
        </p:txBody>
      </p:sp>
      <p:sp>
        <p:nvSpPr>
          <p:cNvPr id="82949" name="Text Box 5"/>
          <p:cNvSpPr txBox="1">
            <a:spLocks noChangeArrowheads="1"/>
          </p:cNvSpPr>
          <p:nvPr/>
        </p:nvSpPr>
        <p:spPr bwMode="auto">
          <a:xfrm>
            <a:off x="1981200" y="2057400"/>
            <a:ext cx="5105400" cy="25146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600" b="1">
                <a:solidFill>
                  <a:schemeClr val="accent2"/>
                </a:solidFill>
                <a:latin typeface="Arial" charset="0"/>
              </a:rPr>
              <a:t>SERVICE MENU</a:t>
            </a:r>
          </a:p>
          <a:p>
            <a:pPr algn="ctr" eaLnBrk="0" hangingPunct="0"/>
            <a:endParaRPr lang="en-US" sz="1600" b="1">
              <a:solidFill>
                <a:schemeClr val="accent2"/>
              </a:solidFill>
              <a:latin typeface="Arial" charset="0"/>
            </a:endParaRPr>
          </a:p>
          <a:p>
            <a:pPr eaLnBrk="0" hangingPunct="0"/>
            <a:r>
              <a:rPr lang="en-US" sz="1600" b="1">
                <a:solidFill>
                  <a:schemeClr val="accent2"/>
                </a:solidFill>
                <a:latin typeface="Arial" charset="0"/>
              </a:rPr>
              <a:t>Calibration set up</a:t>
            </a:r>
          </a:p>
          <a:p>
            <a:pPr eaLnBrk="0" hangingPunct="0"/>
            <a:r>
              <a:rPr lang="en-US" sz="1600" b="1">
                <a:solidFill>
                  <a:schemeClr val="accent2"/>
                </a:solidFill>
                <a:latin typeface="Arial" charset="0"/>
              </a:rPr>
              <a:t>Calibration</a:t>
            </a:r>
          </a:p>
          <a:p>
            <a:pPr eaLnBrk="0" hangingPunct="0"/>
            <a:r>
              <a:rPr lang="en-US" sz="1600" b="1">
                <a:solidFill>
                  <a:schemeClr val="accent2"/>
                </a:solidFill>
                <a:latin typeface="Arial" charset="0"/>
              </a:rPr>
              <a:t>Home Stepper</a:t>
            </a:r>
          </a:p>
          <a:p>
            <a:pPr eaLnBrk="0" hangingPunct="0"/>
            <a:r>
              <a:rPr lang="en-US" sz="1600" b="1">
                <a:solidFill>
                  <a:schemeClr val="accent2"/>
                </a:solidFill>
                <a:latin typeface="Arial" charset="0"/>
              </a:rPr>
              <a:t>Manual Control</a:t>
            </a:r>
          </a:p>
          <a:p>
            <a:pPr eaLnBrk="0" hangingPunct="0"/>
            <a:r>
              <a:rPr lang="en-US" sz="1600" b="1">
                <a:solidFill>
                  <a:schemeClr val="accent2"/>
                </a:solidFill>
                <a:latin typeface="Arial" charset="0"/>
              </a:rPr>
              <a:t>Humidity</a:t>
            </a:r>
          </a:p>
          <a:p>
            <a:pPr eaLnBrk="0" hangingPunct="0"/>
            <a:r>
              <a:rPr lang="en-US" sz="1600" b="1">
                <a:solidFill>
                  <a:schemeClr val="accent2"/>
                </a:solidFill>
                <a:latin typeface="Arial" charset="0"/>
              </a:rPr>
              <a:t>Settings</a:t>
            </a:r>
          </a:p>
          <a:p>
            <a:pPr algn="ctr" eaLnBrk="0" hangingPunct="0"/>
            <a:endParaRPr lang="en-US" sz="1600" b="1">
              <a:solidFill>
                <a:schemeClr val="accent2"/>
              </a:solidFill>
              <a:latin typeface="Arial" charset="0"/>
            </a:endParaRPr>
          </a:p>
          <a:p>
            <a:pPr algn="ctr" eaLnBrk="0" hangingPunct="0"/>
            <a:endParaRPr lang="en-US" sz="1200">
              <a:latin typeface="Arial" charset="0"/>
            </a:endParaRPr>
          </a:p>
        </p:txBody>
      </p:sp>
      <p:sp>
        <p:nvSpPr>
          <p:cNvPr id="82950" name="Text Box 6"/>
          <p:cNvSpPr txBox="1">
            <a:spLocks noChangeArrowheads="1"/>
          </p:cNvSpPr>
          <p:nvPr/>
        </p:nvSpPr>
        <p:spPr bwMode="auto">
          <a:xfrm>
            <a:off x="2362200" y="5029200"/>
            <a:ext cx="6103938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More straight forward, we will demonstrate </a:t>
            </a:r>
          </a:p>
          <a:p>
            <a:r>
              <a:rPr lang="en-US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 this in the lab</a:t>
            </a:r>
          </a:p>
        </p:txBody>
      </p:sp>
    </p:spTree>
    <p:extLst>
      <p:ext uri="{BB962C8B-B14F-4D97-AF65-F5344CB8AC3E}">
        <p14:creationId xmlns:p14="http://schemas.microsoft.com/office/powerpoint/2010/main" val="26760748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SERVICE MENU (2)</a:t>
            </a:r>
          </a:p>
        </p:txBody>
      </p:sp>
      <p:sp>
        <p:nvSpPr>
          <p:cNvPr id="97285" name="Text Box 5"/>
          <p:cNvSpPr txBox="1">
            <a:spLocks noChangeArrowheads="1"/>
          </p:cNvSpPr>
          <p:nvPr/>
        </p:nvSpPr>
        <p:spPr bwMode="auto">
          <a:xfrm>
            <a:off x="2916238" y="1557338"/>
            <a:ext cx="3486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CALIBRATION SET-UP</a:t>
            </a:r>
          </a:p>
        </p:txBody>
      </p:sp>
      <p:pic>
        <p:nvPicPr>
          <p:cNvPr id="97286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2420938"/>
            <a:ext cx="8318500" cy="234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61479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SERVICE MENU (3)</a:t>
            </a:r>
          </a:p>
        </p:txBody>
      </p:sp>
      <p:pic>
        <p:nvPicPr>
          <p:cNvPr id="9933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2420938"/>
            <a:ext cx="8474075" cy="234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335" name="Text Box 7"/>
          <p:cNvSpPr txBox="1">
            <a:spLocks noChangeArrowheads="1"/>
          </p:cNvSpPr>
          <p:nvPr/>
        </p:nvSpPr>
        <p:spPr bwMode="auto">
          <a:xfrm>
            <a:off x="3276600" y="1557338"/>
            <a:ext cx="2284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CALIBRATION</a:t>
            </a:r>
          </a:p>
        </p:txBody>
      </p:sp>
    </p:spTree>
    <p:extLst>
      <p:ext uri="{BB962C8B-B14F-4D97-AF65-F5344CB8AC3E}">
        <p14:creationId xmlns:p14="http://schemas.microsoft.com/office/powerpoint/2010/main" val="38657727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SERVICE MENU (4)</a:t>
            </a:r>
          </a:p>
        </p:txBody>
      </p:sp>
      <p:sp>
        <p:nvSpPr>
          <p:cNvPr id="98310" name="Text Box 6"/>
          <p:cNvSpPr txBox="1">
            <a:spLocks noChangeArrowheads="1"/>
          </p:cNvSpPr>
          <p:nvPr/>
        </p:nvSpPr>
        <p:spPr bwMode="auto">
          <a:xfrm>
            <a:off x="3132138" y="1557338"/>
            <a:ext cx="26050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HOME STEPPER</a:t>
            </a:r>
          </a:p>
        </p:txBody>
      </p:sp>
      <p:pic>
        <p:nvPicPr>
          <p:cNvPr id="9831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2420938"/>
            <a:ext cx="8161337" cy="2239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0422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SERVICE MENU (5)</a:t>
            </a:r>
          </a:p>
        </p:txBody>
      </p:sp>
      <p:pic>
        <p:nvPicPr>
          <p:cNvPr id="10035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2636838"/>
            <a:ext cx="82804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359" name="Text Box 7"/>
          <p:cNvSpPr txBox="1">
            <a:spLocks noChangeArrowheads="1"/>
          </p:cNvSpPr>
          <p:nvPr/>
        </p:nvSpPr>
        <p:spPr bwMode="auto">
          <a:xfrm>
            <a:off x="2987675" y="1557338"/>
            <a:ext cx="30972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MANUAL CONTROL</a:t>
            </a:r>
          </a:p>
        </p:txBody>
      </p:sp>
    </p:spTree>
    <p:extLst>
      <p:ext uri="{BB962C8B-B14F-4D97-AF65-F5344CB8AC3E}">
        <p14:creationId xmlns:p14="http://schemas.microsoft.com/office/powerpoint/2010/main" val="15941713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SERVICE MENU (6)</a:t>
            </a:r>
          </a:p>
        </p:txBody>
      </p:sp>
      <p:pic>
        <p:nvPicPr>
          <p:cNvPr id="10138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2565400"/>
            <a:ext cx="827405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1383" name="Text Box 7"/>
          <p:cNvSpPr txBox="1">
            <a:spLocks noChangeArrowheads="1"/>
          </p:cNvSpPr>
          <p:nvPr/>
        </p:nvSpPr>
        <p:spPr bwMode="auto">
          <a:xfrm>
            <a:off x="3635375" y="1557338"/>
            <a:ext cx="1657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HUMIDITY</a:t>
            </a:r>
          </a:p>
        </p:txBody>
      </p:sp>
    </p:spTree>
    <p:extLst>
      <p:ext uri="{BB962C8B-B14F-4D97-AF65-F5344CB8AC3E}">
        <p14:creationId xmlns:p14="http://schemas.microsoft.com/office/powerpoint/2010/main" val="33018753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SERVICE MENU (7)</a:t>
            </a:r>
          </a:p>
        </p:txBody>
      </p:sp>
      <p:sp>
        <p:nvSpPr>
          <p:cNvPr id="102404" name="Text Box 4"/>
          <p:cNvSpPr txBox="1">
            <a:spLocks noChangeArrowheads="1"/>
          </p:cNvSpPr>
          <p:nvPr/>
        </p:nvSpPr>
        <p:spPr bwMode="auto">
          <a:xfrm>
            <a:off x="3635375" y="1557338"/>
            <a:ext cx="17065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SETTINGS</a:t>
            </a:r>
          </a:p>
        </p:txBody>
      </p:sp>
      <p:pic>
        <p:nvPicPr>
          <p:cNvPr id="10240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2565400"/>
            <a:ext cx="8550275" cy="234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22056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760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4234" y="2590588"/>
            <a:ext cx="2814198" cy="143987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Main Menu</a:t>
            </a:r>
            <a:endParaRPr lang="en-US" dirty="0"/>
          </a:p>
          <a:p>
            <a:pPr>
              <a:buClr>
                <a:srgbClr val="004570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Service Menu</a:t>
            </a:r>
          </a:p>
          <a:p>
            <a:pPr>
              <a:buClr>
                <a:srgbClr val="004570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Calibration</a:t>
            </a:r>
            <a:endParaRPr lang="en-US" dirty="0" smtClean="0"/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>
          <a:xfrm>
            <a:off x="266353" y="-91108"/>
            <a:ext cx="7532323" cy="1143000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493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title"/>
          </p:nvPr>
        </p:nvSpPr>
        <p:spPr>
          <a:xfrm>
            <a:off x="266353" y="-91108"/>
            <a:ext cx="7532323" cy="1143000"/>
          </a:xfrm>
        </p:spPr>
        <p:txBody>
          <a:bodyPr/>
          <a:lstStyle/>
          <a:p>
            <a:r>
              <a:rPr lang="en-US" dirty="0" smtClean="0"/>
              <a:t>Power Supply Control Software</a:t>
            </a:r>
            <a:endParaRPr lang="en-US" dirty="0"/>
          </a:p>
        </p:txBody>
      </p:sp>
      <p:graphicFrame>
        <p:nvGraphicFramePr>
          <p:cNvPr id="6" name="Object 8"/>
          <p:cNvGraphicFramePr>
            <a:graphicFrameLocks noGrp="1" noChangeAspect="1"/>
          </p:cNvGraphicFramePr>
          <p:nvPr>
            <p:ph/>
            <p:extLst>
              <p:ext uri="{D42A27DB-BD31-4B8C-83A1-F6EECF244321}">
                <p14:modId xmlns:p14="http://schemas.microsoft.com/office/powerpoint/2010/main" val="1515043782"/>
              </p:ext>
            </p:extLst>
          </p:nvPr>
        </p:nvGraphicFramePr>
        <p:xfrm>
          <a:off x="1480443" y="1580226"/>
          <a:ext cx="5894250" cy="35123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Bitmap Image" r:id="rId3" imgW="15361905" imgH="9152381" progId="Paint.Picture">
                  <p:embed/>
                </p:oleObj>
              </mc:Choice>
              <mc:Fallback>
                <p:oleObj name="Bitmap Image" r:id="rId3" imgW="15361905" imgH="9152381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80443" y="1580226"/>
                        <a:ext cx="5894250" cy="351235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09253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MAIN MENU (1)</a:t>
            </a:r>
          </a:p>
        </p:txBody>
      </p:sp>
      <p:sp>
        <p:nvSpPr>
          <p:cNvPr id="77827" name="Text Box 3"/>
          <p:cNvSpPr txBox="1">
            <a:spLocks noChangeArrowheads="1"/>
          </p:cNvSpPr>
          <p:nvPr/>
        </p:nvSpPr>
        <p:spPr bwMode="auto">
          <a:xfrm>
            <a:off x="2895600" y="1600200"/>
            <a:ext cx="3886200" cy="2209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200" b="1" dirty="0">
                <a:solidFill>
                  <a:srgbClr val="333399"/>
                </a:solidFill>
                <a:latin typeface="Arial" charset="0"/>
              </a:rPr>
              <a:t>MAIN MENU</a:t>
            </a:r>
          </a:p>
          <a:p>
            <a:pPr algn="ctr" eaLnBrk="0" hangingPunct="0"/>
            <a:endParaRPr lang="en-US" sz="1200" b="1" dirty="0">
              <a:solidFill>
                <a:srgbClr val="333399"/>
              </a:solidFill>
              <a:latin typeface="Arial" charset="0"/>
            </a:endParaRPr>
          </a:p>
          <a:p>
            <a:pPr eaLnBrk="0" hangingPunct="0"/>
            <a:r>
              <a:rPr lang="en-US" sz="1200" b="1" dirty="0">
                <a:solidFill>
                  <a:srgbClr val="333399"/>
                </a:solidFill>
                <a:latin typeface="Arial" charset="0"/>
              </a:rPr>
              <a:t>►System Diagnostic</a:t>
            </a:r>
          </a:p>
          <a:p>
            <a:pPr eaLnBrk="0" hangingPunct="0"/>
            <a:r>
              <a:rPr lang="en-US" sz="1200" b="1" dirty="0">
                <a:solidFill>
                  <a:srgbClr val="333399"/>
                </a:solidFill>
                <a:latin typeface="Arial" charset="0"/>
              </a:rPr>
              <a:t>    System Shutdown</a:t>
            </a:r>
          </a:p>
          <a:p>
            <a:pPr eaLnBrk="0" hangingPunct="0"/>
            <a:r>
              <a:rPr lang="en-US" sz="1200" b="1" dirty="0">
                <a:solidFill>
                  <a:srgbClr val="333399"/>
                </a:solidFill>
                <a:latin typeface="Arial" charset="0"/>
              </a:rPr>
              <a:t>    Alignment Mode</a:t>
            </a:r>
          </a:p>
          <a:p>
            <a:pPr eaLnBrk="0" hangingPunct="0"/>
            <a:r>
              <a:rPr lang="en-US" sz="1200" b="1" dirty="0">
                <a:solidFill>
                  <a:srgbClr val="333399"/>
                </a:solidFill>
                <a:latin typeface="Arial" charset="0"/>
              </a:rPr>
              <a:t>    </a:t>
            </a:r>
            <a:r>
              <a:rPr lang="en-US" sz="1200" b="1" dirty="0" err="1">
                <a:solidFill>
                  <a:srgbClr val="333399"/>
                </a:solidFill>
                <a:latin typeface="Arial" charset="0"/>
              </a:rPr>
              <a:t>Initialise</a:t>
            </a:r>
            <a:endParaRPr lang="en-US" sz="1200" b="1" dirty="0">
              <a:solidFill>
                <a:srgbClr val="333399"/>
              </a:solidFill>
              <a:latin typeface="Arial" charset="0"/>
            </a:endParaRPr>
          </a:p>
          <a:p>
            <a:pPr eaLnBrk="0" hangingPunct="0"/>
            <a:r>
              <a:rPr lang="en-US" sz="1200" b="1" dirty="0">
                <a:solidFill>
                  <a:srgbClr val="333399"/>
                </a:solidFill>
                <a:latin typeface="Arial" charset="0"/>
              </a:rPr>
              <a:t>    Service</a:t>
            </a:r>
          </a:p>
        </p:txBody>
      </p:sp>
      <p:sp>
        <p:nvSpPr>
          <p:cNvPr id="77828" name="Line 4"/>
          <p:cNvSpPr>
            <a:spLocks noChangeShapeType="1"/>
          </p:cNvSpPr>
          <p:nvPr/>
        </p:nvSpPr>
        <p:spPr bwMode="auto">
          <a:xfrm flipH="1" flipV="1">
            <a:off x="3733800" y="2895600"/>
            <a:ext cx="2667000" cy="1295400"/>
          </a:xfrm>
          <a:prstGeom prst="line">
            <a:avLst/>
          </a:prstGeom>
          <a:noFill/>
          <a:ln w="15875">
            <a:solidFill>
              <a:schemeClr val="accent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de-DE"/>
          </a:p>
        </p:txBody>
      </p:sp>
      <p:sp>
        <p:nvSpPr>
          <p:cNvPr id="77829" name="Text Box 5"/>
          <p:cNvSpPr txBox="1">
            <a:spLocks noChangeArrowheads="1"/>
          </p:cNvSpPr>
          <p:nvPr/>
        </p:nvSpPr>
        <p:spPr bwMode="auto">
          <a:xfrm>
            <a:off x="4876800" y="4114800"/>
            <a:ext cx="36576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dirty="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Displayed when in service mode</a:t>
            </a:r>
          </a:p>
        </p:txBody>
      </p:sp>
      <p:sp>
        <p:nvSpPr>
          <p:cNvPr id="77830" name="Text Box 6"/>
          <p:cNvSpPr txBox="1">
            <a:spLocks noChangeArrowheads="1"/>
          </p:cNvSpPr>
          <p:nvPr/>
        </p:nvSpPr>
        <p:spPr bwMode="auto">
          <a:xfrm>
            <a:off x="2879725" y="4648200"/>
            <a:ext cx="569595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Main menu, displayed when menu/select</a:t>
            </a:r>
          </a:p>
          <a:p>
            <a:r>
              <a:rPr lang="en-US" dirty="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is pressed from the “Home” screen</a:t>
            </a:r>
          </a:p>
        </p:txBody>
      </p:sp>
    </p:spTree>
    <p:extLst>
      <p:ext uri="{BB962C8B-B14F-4D97-AF65-F5344CB8AC3E}">
        <p14:creationId xmlns:p14="http://schemas.microsoft.com/office/powerpoint/2010/main" val="8969181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MAIN MENU (2)</a:t>
            </a:r>
          </a:p>
        </p:txBody>
      </p:sp>
      <p:sp>
        <p:nvSpPr>
          <p:cNvPr id="68611" name="Text Box 3"/>
          <p:cNvSpPr txBox="1">
            <a:spLocks noChangeArrowheads="1"/>
          </p:cNvSpPr>
          <p:nvPr/>
        </p:nvSpPr>
        <p:spPr bwMode="auto">
          <a:xfrm>
            <a:off x="609600" y="1295400"/>
            <a:ext cx="2590800" cy="1447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MAIN MENU</a:t>
            </a:r>
          </a:p>
          <a:p>
            <a:pPr algn="ctr" eaLnBrk="0" hangingPunct="0"/>
            <a:endParaRPr lang="en-US" sz="800" b="1">
              <a:solidFill>
                <a:srgbClr val="333399"/>
              </a:solidFill>
              <a:latin typeface="Arial" charset="0"/>
            </a:endParaRP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►System Diagnostic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System Shutdown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Alignment Mode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Initialise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Service</a:t>
            </a:r>
          </a:p>
        </p:txBody>
      </p:sp>
      <p:sp>
        <p:nvSpPr>
          <p:cNvPr id="68612" name="Text Box 4"/>
          <p:cNvSpPr txBox="1">
            <a:spLocks noChangeArrowheads="1"/>
          </p:cNvSpPr>
          <p:nvPr/>
        </p:nvSpPr>
        <p:spPr bwMode="auto">
          <a:xfrm>
            <a:off x="2124075" y="1773238"/>
            <a:ext cx="4724400" cy="2209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400" b="1">
                <a:solidFill>
                  <a:schemeClr val="accent2"/>
                </a:solidFill>
                <a:latin typeface="Arial" charset="0"/>
              </a:rPr>
              <a:t>SYSTEM DIAGNOSTICS</a:t>
            </a:r>
          </a:p>
          <a:p>
            <a:pPr eaLnBrk="0" hangingPunct="0"/>
            <a:r>
              <a:rPr lang="en-US" sz="1400" b="1">
                <a:solidFill>
                  <a:schemeClr val="accent2"/>
                </a:solidFill>
                <a:latin typeface="Arial" charset="0"/>
              </a:rPr>
              <a:t>►RS-232 Baud Rate</a:t>
            </a:r>
          </a:p>
          <a:p>
            <a:pPr eaLnBrk="0" hangingPunct="0"/>
            <a:r>
              <a:rPr lang="en-US" sz="1400" b="1">
                <a:solidFill>
                  <a:schemeClr val="accent2"/>
                </a:solidFill>
                <a:latin typeface="Arial" charset="0"/>
              </a:rPr>
              <a:t>    System Information</a:t>
            </a:r>
          </a:p>
          <a:p>
            <a:pPr eaLnBrk="0" hangingPunct="0"/>
            <a:r>
              <a:rPr lang="en-US" sz="1400" b="1">
                <a:solidFill>
                  <a:schemeClr val="accent2"/>
                </a:solidFill>
                <a:latin typeface="Arial" charset="0"/>
              </a:rPr>
              <a:t>    Fault Screen</a:t>
            </a:r>
          </a:p>
          <a:p>
            <a:pPr eaLnBrk="0" hangingPunct="0"/>
            <a:endParaRPr lang="en-US" sz="1200" b="1">
              <a:solidFill>
                <a:schemeClr val="accent2"/>
              </a:solidFill>
              <a:latin typeface="Arial" charset="0"/>
            </a:endParaRPr>
          </a:p>
        </p:txBody>
      </p:sp>
      <p:sp>
        <p:nvSpPr>
          <p:cNvPr id="68613" name="Text Box 5"/>
          <p:cNvSpPr txBox="1">
            <a:spLocks noChangeArrowheads="1"/>
          </p:cNvSpPr>
          <p:nvPr/>
        </p:nvSpPr>
        <p:spPr bwMode="auto">
          <a:xfrm>
            <a:off x="2193925" y="4278313"/>
            <a:ext cx="6224588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GB" sz="2000" b="1" dirty="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Arial" charset="0"/>
              </a:rPr>
              <a:t>RS-232 Setting</a:t>
            </a:r>
            <a:r>
              <a:rPr lang="en-GB" sz="2000" dirty="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Times New Roman" pitchFamily="18" charset="0"/>
              </a:rPr>
              <a:t> </a:t>
            </a:r>
            <a:r>
              <a:rPr lang="en-GB" sz="2000" b="1" dirty="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Times New Roman" pitchFamily="18" charset="0"/>
              </a:rPr>
              <a:t>Baud rate 19200, 8,N,1 – adjusted </a:t>
            </a:r>
          </a:p>
          <a:p>
            <a:r>
              <a:rPr lang="en-GB" sz="2000" b="1" dirty="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Times New Roman" pitchFamily="18" charset="0"/>
              </a:rPr>
              <a:t> by using the power adjust knob</a:t>
            </a:r>
            <a:endParaRPr lang="en-GB" sz="2000" dirty="0">
              <a:solidFill>
                <a:srgbClr val="6600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  <a:cs typeface="Times New Roman" pitchFamily="18" charset="0"/>
            </a:endParaRPr>
          </a:p>
        </p:txBody>
      </p:sp>
      <p:sp>
        <p:nvSpPr>
          <p:cNvPr id="68614" name="Text Box 6"/>
          <p:cNvSpPr txBox="1">
            <a:spLocks noChangeArrowheads="1"/>
          </p:cNvSpPr>
          <p:nvPr/>
        </p:nvSpPr>
        <p:spPr bwMode="auto">
          <a:xfrm>
            <a:off x="2203450" y="5013325"/>
            <a:ext cx="617855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sz="2000" b="1" dirty="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System information: PZT positions, wavelength</a:t>
            </a:r>
          </a:p>
          <a:p>
            <a:r>
              <a:rPr lang="en-US" sz="2000" b="1" dirty="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 Chameleon hours and software versions for both</a:t>
            </a:r>
          </a:p>
          <a:p>
            <a:r>
              <a:rPr lang="en-US" sz="2000" b="1" dirty="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 the Chameleon and Verdi</a:t>
            </a:r>
          </a:p>
        </p:txBody>
      </p:sp>
      <p:sp>
        <p:nvSpPr>
          <p:cNvPr id="68615" name="Text Box 7"/>
          <p:cNvSpPr txBox="1">
            <a:spLocks noChangeArrowheads="1"/>
          </p:cNvSpPr>
          <p:nvPr/>
        </p:nvSpPr>
        <p:spPr bwMode="auto">
          <a:xfrm>
            <a:off x="2209800" y="6019800"/>
            <a:ext cx="46291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sz="2000" b="1" dirty="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Fault screen: displays current faults</a:t>
            </a:r>
          </a:p>
        </p:txBody>
      </p:sp>
    </p:spTree>
    <p:extLst>
      <p:ext uri="{BB962C8B-B14F-4D97-AF65-F5344CB8AC3E}">
        <p14:creationId xmlns:p14="http://schemas.microsoft.com/office/powerpoint/2010/main" val="33120487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MAIN MENU (3)</a:t>
            </a:r>
          </a:p>
        </p:txBody>
      </p:sp>
      <p:sp>
        <p:nvSpPr>
          <p:cNvPr id="78851" name="Text Box 3"/>
          <p:cNvSpPr txBox="1">
            <a:spLocks noChangeArrowheads="1"/>
          </p:cNvSpPr>
          <p:nvPr/>
        </p:nvSpPr>
        <p:spPr bwMode="auto">
          <a:xfrm>
            <a:off x="609600" y="1295400"/>
            <a:ext cx="2590800" cy="1447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MAIN MENU</a:t>
            </a:r>
          </a:p>
          <a:p>
            <a:pPr algn="ctr" eaLnBrk="0" hangingPunct="0"/>
            <a:endParaRPr lang="en-US" sz="800" b="1">
              <a:solidFill>
                <a:srgbClr val="333399"/>
              </a:solidFill>
              <a:latin typeface="Arial" charset="0"/>
            </a:endParaRP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►System Diagnostic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System Shutdown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Alignment Mode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Initialise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Service</a:t>
            </a:r>
          </a:p>
        </p:txBody>
      </p:sp>
      <p:sp>
        <p:nvSpPr>
          <p:cNvPr id="78852" name="Text Box 4"/>
          <p:cNvSpPr txBox="1">
            <a:spLocks noChangeArrowheads="1"/>
          </p:cNvSpPr>
          <p:nvPr/>
        </p:nvSpPr>
        <p:spPr bwMode="auto">
          <a:xfrm>
            <a:off x="2057400" y="1676400"/>
            <a:ext cx="4724400" cy="2209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400" b="1">
                <a:solidFill>
                  <a:schemeClr val="accent2"/>
                </a:solidFill>
                <a:latin typeface="Arial" charset="0"/>
              </a:rPr>
              <a:t>SYSTEM DIAGNOSTICS</a:t>
            </a:r>
          </a:p>
          <a:p>
            <a:pPr eaLnBrk="0" hangingPunct="0"/>
            <a:r>
              <a:rPr lang="en-US" sz="1400" b="1">
                <a:solidFill>
                  <a:schemeClr val="accent2"/>
                </a:solidFill>
                <a:latin typeface="Arial" charset="0"/>
              </a:rPr>
              <a:t>►RS-232 Baud Rate</a:t>
            </a:r>
          </a:p>
          <a:p>
            <a:pPr eaLnBrk="0" hangingPunct="0"/>
            <a:r>
              <a:rPr lang="en-US" sz="1400" b="1">
                <a:solidFill>
                  <a:schemeClr val="accent2"/>
                </a:solidFill>
                <a:latin typeface="Arial" charset="0"/>
              </a:rPr>
              <a:t>    System Information</a:t>
            </a:r>
          </a:p>
          <a:p>
            <a:pPr eaLnBrk="0" hangingPunct="0"/>
            <a:r>
              <a:rPr lang="en-US" sz="1400" b="1">
                <a:solidFill>
                  <a:schemeClr val="accent2"/>
                </a:solidFill>
                <a:latin typeface="Arial" charset="0"/>
              </a:rPr>
              <a:t>    Fault Screen</a:t>
            </a:r>
          </a:p>
          <a:p>
            <a:pPr eaLnBrk="0" hangingPunct="0"/>
            <a:endParaRPr lang="en-US" sz="1200" b="1">
              <a:solidFill>
                <a:schemeClr val="accent2"/>
              </a:solidFill>
              <a:latin typeface="Arial" charset="0"/>
            </a:endParaRPr>
          </a:p>
        </p:txBody>
      </p:sp>
      <p:sp>
        <p:nvSpPr>
          <p:cNvPr id="78853" name="Text Box 5"/>
          <p:cNvSpPr txBox="1">
            <a:spLocks noChangeArrowheads="1"/>
          </p:cNvSpPr>
          <p:nvPr/>
        </p:nvSpPr>
        <p:spPr bwMode="auto">
          <a:xfrm>
            <a:off x="2193925" y="4278313"/>
            <a:ext cx="6224588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GB" sz="2000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Arial" charset="0"/>
              </a:rPr>
              <a:t>RS-232 Setting</a:t>
            </a:r>
            <a:r>
              <a:rPr lang="en-GB" sz="2000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Times New Roman" pitchFamily="18" charset="0"/>
              </a:rPr>
              <a:t> </a:t>
            </a:r>
            <a:r>
              <a:rPr lang="en-GB" sz="2000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Times New Roman" pitchFamily="18" charset="0"/>
              </a:rPr>
              <a:t>Baud rate 19200, 8,N,1 – adjusted </a:t>
            </a:r>
          </a:p>
          <a:p>
            <a:r>
              <a:rPr lang="en-GB" sz="2000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Times New Roman" pitchFamily="18" charset="0"/>
              </a:rPr>
              <a:t> by using the power adjust knob</a:t>
            </a:r>
            <a:endParaRPr lang="en-GB" sz="2000">
              <a:solidFill>
                <a:srgbClr val="6600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  <a:cs typeface="Times New Roman" pitchFamily="18" charset="0"/>
            </a:endParaRPr>
          </a:p>
        </p:txBody>
      </p:sp>
      <p:sp>
        <p:nvSpPr>
          <p:cNvPr id="78854" name="Text Box 6"/>
          <p:cNvSpPr txBox="1">
            <a:spLocks noChangeArrowheads="1"/>
          </p:cNvSpPr>
          <p:nvPr/>
        </p:nvSpPr>
        <p:spPr bwMode="auto">
          <a:xfrm>
            <a:off x="2203450" y="5013325"/>
            <a:ext cx="617855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sz="2000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System information: PZT positions, wavelength</a:t>
            </a:r>
          </a:p>
          <a:p>
            <a:r>
              <a:rPr lang="en-US" sz="2000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 Chameleon hours and software versions for both</a:t>
            </a:r>
          </a:p>
          <a:p>
            <a:r>
              <a:rPr lang="en-US" sz="2000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 the Chameleon and Verdi</a:t>
            </a:r>
          </a:p>
        </p:txBody>
      </p:sp>
      <p:sp>
        <p:nvSpPr>
          <p:cNvPr id="78855" name="Text Box 7"/>
          <p:cNvSpPr txBox="1">
            <a:spLocks noChangeArrowheads="1"/>
          </p:cNvSpPr>
          <p:nvPr/>
        </p:nvSpPr>
        <p:spPr bwMode="auto">
          <a:xfrm>
            <a:off x="2209800" y="6019800"/>
            <a:ext cx="46291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sz="2000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Fault screen: displays current faults</a:t>
            </a:r>
          </a:p>
        </p:txBody>
      </p:sp>
    </p:spTree>
    <p:extLst>
      <p:ext uri="{BB962C8B-B14F-4D97-AF65-F5344CB8AC3E}">
        <p14:creationId xmlns:p14="http://schemas.microsoft.com/office/powerpoint/2010/main" val="32296420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MAIN MENU (4)</a:t>
            </a:r>
          </a:p>
        </p:txBody>
      </p:sp>
      <p:sp>
        <p:nvSpPr>
          <p:cNvPr id="79875" name="Text Box 3"/>
          <p:cNvSpPr txBox="1">
            <a:spLocks noChangeArrowheads="1"/>
          </p:cNvSpPr>
          <p:nvPr/>
        </p:nvSpPr>
        <p:spPr bwMode="auto">
          <a:xfrm>
            <a:off x="609600" y="1295400"/>
            <a:ext cx="2590800" cy="1447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MAIN MENU</a:t>
            </a:r>
          </a:p>
          <a:p>
            <a:pPr algn="ctr" eaLnBrk="0" hangingPunct="0"/>
            <a:endParaRPr lang="en-US" sz="800" b="1">
              <a:solidFill>
                <a:srgbClr val="333399"/>
              </a:solidFill>
              <a:latin typeface="Arial" charset="0"/>
            </a:endParaRP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►System Diagnostic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System Shutdown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Alignment Mode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Initialise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Service</a:t>
            </a:r>
          </a:p>
        </p:txBody>
      </p:sp>
      <p:sp>
        <p:nvSpPr>
          <p:cNvPr id="79876" name="Text Box 4"/>
          <p:cNvSpPr txBox="1">
            <a:spLocks noChangeArrowheads="1"/>
          </p:cNvSpPr>
          <p:nvPr/>
        </p:nvSpPr>
        <p:spPr bwMode="auto">
          <a:xfrm>
            <a:off x="1905000" y="1905000"/>
            <a:ext cx="5410200" cy="2362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800" b="1">
                <a:solidFill>
                  <a:schemeClr val="accent2"/>
                </a:solidFill>
                <a:latin typeface="Arial" charset="0"/>
              </a:rPr>
              <a:t>System Shut down</a:t>
            </a:r>
          </a:p>
          <a:p>
            <a:pPr algn="ctr" eaLnBrk="0" hangingPunct="0"/>
            <a:endParaRPr lang="en-US" sz="1800" b="1">
              <a:solidFill>
                <a:schemeClr val="accent2"/>
              </a:solidFill>
              <a:latin typeface="Arial" charset="0"/>
            </a:endParaRPr>
          </a:p>
          <a:p>
            <a:pPr algn="ctr" eaLnBrk="0" hangingPunct="0"/>
            <a:endParaRPr lang="en-US" sz="1800" b="1">
              <a:solidFill>
                <a:schemeClr val="accent2"/>
              </a:solidFill>
              <a:latin typeface="Arial" charset="0"/>
            </a:endParaRPr>
          </a:p>
          <a:p>
            <a:pPr algn="ctr" eaLnBrk="0" hangingPunct="0"/>
            <a:r>
              <a:rPr lang="en-US" sz="1800" b="1">
                <a:solidFill>
                  <a:schemeClr val="accent2"/>
                </a:solidFill>
                <a:latin typeface="Arial" charset="0"/>
              </a:rPr>
              <a:t>Press Select to continue</a:t>
            </a:r>
          </a:p>
          <a:p>
            <a:pPr algn="ctr" eaLnBrk="0" hangingPunct="0"/>
            <a:endParaRPr lang="en-US" sz="1800" b="1">
              <a:solidFill>
                <a:schemeClr val="accent2"/>
              </a:solidFill>
              <a:latin typeface="Arial" charset="0"/>
            </a:endParaRPr>
          </a:p>
          <a:p>
            <a:pPr algn="ctr" eaLnBrk="0" hangingPunct="0"/>
            <a:r>
              <a:rPr lang="en-US" sz="1800" b="1">
                <a:solidFill>
                  <a:schemeClr val="accent2"/>
                </a:solidFill>
                <a:latin typeface="Arial" charset="0"/>
              </a:rPr>
              <a:t>Press Exit to abort</a:t>
            </a:r>
            <a:endParaRPr lang="en-US" sz="1800">
              <a:solidFill>
                <a:schemeClr val="accent2"/>
              </a:solidFill>
              <a:latin typeface="Arial" charset="0"/>
            </a:endParaRPr>
          </a:p>
        </p:txBody>
      </p:sp>
      <p:sp>
        <p:nvSpPr>
          <p:cNvPr id="79877" name="Text Box 5"/>
          <p:cNvSpPr txBox="1">
            <a:spLocks noChangeArrowheads="1"/>
          </p:cNvSpPr>
          <p:nvPr/>
        </p:nvSpPr>
        <p:spPr bwMode="auto">
          <a:xfrm>
            <a:off x="2193925" y="4764088"/>
            <a:ext cx="5627688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GB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Times New Roman" pitchFamily="18" charset="0"/>
              </a:rPr>
              <a:t>Initiates system cool down prior to total </a:t>
            </a:r>
          </a:p>
          <a:p>
            <a:r>
              <a:rPr lang="en-GB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Times New Roman" pitchFamily="18" charset="0"/>
              </a:rPr>
              <a:t> system shut down</a:t>
            </a:r>
            <a:r>
              <a:rPr lang="en-US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8222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MAIN MENU (5)</a:t>
            </a:r>
          </a:p>
        </p:txBody>
      </p:sp>
      <p:sp>
        <p:nvSpPr>
          <p:cNvPr id="80899" name="Text Box 3"/>
          <p:cNvSpPr txBox="1">
            <a:spLocks noChangeArrowheads="1"/>
          </p:cNvSpPr>
          <p:nvPr/>
        </p:nvSpPr>
        <p:spPr bwMode="auto">
          <a:xfrm>
            <a:off x="609600" y="1295400"/>
            <a:ext cx="2590800" cy="1447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MAIN MENU</a:t>
            </a:r>
          </a:p>
          <a:p>
            <a:pPr algn="ctr" eaLnBrk="0" hangingPunct="0"/>
            <a:endParaRPr lang="en-US" sz="800" b="1">
              <a:solidFill>
                <a:srgbClr val="333399"/>
              </a:solidFill>
              <a:latin typeface="Arial" charset="0"/>
            </a:endParaRP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►System Diagnostic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System Shutdown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Alignment Mode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Initialise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Service</a:t>
            </a:r>
          </a:p>
        </p:txBody>
      </p:sp>
      <p:sp>
        <p:nvSpPr>
          <p:cNvPr id="80900" name="Text Box 4"/>
          <p:cNvSpPr txBox="1">
            <a:spLocks noChangeArrowheads="1"/>
          </p:cNvSpPr>
          <p:nvPr/>
        </p:nvSpPr>
        <p:spPr bwMode="auto">
          <a:xfrm>
            <a:off x="1905000" y="2133600"/>
            <a:ext cx="4724400" cy="24384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800" b="1">
                <a:solidFill>
                  <a:schemeClr val="accent2"/>
                </a:solidFill>
                <a:latin typeface="Arial" charset="0"/>
              </a:rPr>
              <a:t>Alignment mode</a:t>
            </a:r>
          </a:p>
          <a:p>
            <a:pPr algn="ctr" eaLnBrk="0" hangingPunct="0"/>
            <a:endParaRPr lang="en-US" sz="1800" b="1">
              <a:solidFill>
                <a:schemeClr val="accent2"/>
              </a:solidFill>
              <a:latin typeface="Arial" charset="0"/>
            </a:endParaRPr>
          </a:p>
          <a:p>
            <a:pPr algn="ctr" eaLnBrk="0" hangingPunct="0"/>
            <a:endParaRPr lang="en-US" sz="1800" b="1">
              <a:solidFill>
                <a:schemeClr val="accent2"/>
              </a:solidFill>
              <a:latin typeface="Arial" charset="0"/>
            </a:endParaRPr>
          </a:p>
          <a:p>
            <a:pPr algn="ctr" eaLnBrk="0" hangingPunct="0"/>
            <a:r>
              <a:rPr lang="en-US" sz="1800" b="1">
                <a:solidFill>
                  <a:schemeClr val="accent2"/>
                </a:solidFill>
                <a:latin typeface="Arial" charset="0"/>
              </a:rPr>
              <a:t>EXIT when finished</a:t>
            </a:r>
          </a:p>
          <a:p>
            <a:pPr algn="ctr" eaLnBrk="0" hangingPunct="0"/>
            <a:endParaRPr lang="en-US" sz="1200">
              <a:latin typeface="Arial" charset="0"/>
            </a:endParaRPr>
          </a:p>
        </p:txBody>
      </p:sp>
      <p:sp>
        <p:nvSpPr>
          <p:cNvPr id="80901" name="Text Box 5"/>
          <p:cNvSpPr txBox="1">
            <a:spLocks noChangeArrowheads="1"/>
          </p:cNvSpPr>
          <p:nvPr/>
        </p:nvSpPr>
        <p:spPr bwMode="auto">
          <a:xfrm>
            <a:off x="2117725" y="4964113"/>
            <a:ext cx="6780213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GB" sz="2000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Times New Roman" pitchFamily="18" charset="0"/>
              </a:rPr>
              <a:t>Reduces laser output to a nominal low power in </a:t>
            </a:r>
          </a:p>
          <a:p>
            <a:r>
              <a:rPr lang="en-GB" sz="2000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Times New Roman" pitchFamily="18" charset="0"/>
              </a:rPr>
              <a:t> order to facilitate alignment in applications where </a:t>
            </a:r>
          </a:p>
          <a:p>
            <a:r>
              <a:rPr lang="en-GB" sz="2000" b="1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cs typeface="Times New Roman" pitchFamily="18" charset="0"/>
              </a:rPr>
              <a:t> the normal operating power is likely to cause damage </a:t>
            </a:r>
            <a:endParaRPr lang="en-US">
              <a:solidFill>
                <a:srgbClr val="6600CC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1096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2286000" y="685800"/>
            <a:ext cx="6345238" cy="609600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rgbClr val="B2B2B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r>
              <a:rPr lang="en-US" sz="2800" b="1">
                <a:solidFill>
                  <a:srgbClr val="0033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Software – MAIN MENU (6)</a:t>
            </a:r>
          </a:p>
        </p:txBody>
      </p:sp>
      <p:sp>
        <p:nvSpPr>
          <p:cNvPr id="81923" name="Text Box 3"/>
          <p:cNvSpPr txBox="1">
            <a:spLocks noChangeArrowheads="1"/>
          </p:cNvSpPr>
          <p:nvPr/>
        </p:nvSpPr>
        <p:spPr bwMode="auto">
          <a:xfrm>
            <a:off x="609600" y="1295400"/>
            <a:ext cx="2590800" cy="14478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MAIN MENU</a:t>
            </a:r>
          </a:p>
          <a:p>
            <a:pPr algn="ctr" eaLnBrk="0" hangingPunct="0"/>
            <a:endParaRPr lang="en-US" sz="800" b="1">
              <a:solidFill>
                <a:srgbClr val="333399"/>
              </a:solidFill>
              <a:latin typeface="Arial" charset="0"/>
            </a:endParaRP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►System Diagnostic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System Shutdown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Alignment Mode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Initialise</a:t>
            </a:r>
          </a:p>
          <a:p>
            <a:pPr eaLnBrk="0" hangingPunct="0"/>
            <a:r>
              <a:rPr lang="en-US" sz="800" b="1">
                <a:solidFill>
                  <a:srgbClr val="333399"/>
                </a:solidFill>
                <a:latin typeface="Arial" charset="0"/>
              </a:rPr>
              <a:t>    Service</a:t>
            </a:r>
          </a:p>
        </p:txBody>
      </p:sp>
      <p:sp>
        <p:nvSpPr>
          <p:cNvPr id="81924" name="Text Box 4"/>
          <p:cNvSpPr txBox="1">
            <a:spLocks noChangeArrowheads="1"/>
          </p:cNvSpPr>
          <p:nvPr/>
        </p:nvSpPr>
        <p:spPr bwMode="auto">
          <a:xfrm>
            <a:off x="1828800" y="2057400"/>
            <a:ext cx="5105400" cy="2362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en-US" sz="1800" b="1">
                <a:solidFill>
                  <a:schemeClr val="accent2"/>
                </a:solidFill>
                <a:latin typeface="Arial" charset="0"/>
              </a:rPr>
              <a:t>Initialize</a:t>
            </a:r>
          </a:p>
          <a:p>
            <a:pPr algn="ctr" eaLnBrk="0" hangingPunct="0"/>
            <a:endParaRPr lang="en-US" sz="1800" b="1">
              <a:solidFill>
                <a:schemeClr val="accent2"/>
              </a:solidFill>
              <a:latin typeface="Arial" charset="0"/>
            </a:endParaRPr>
          </a:p>
          <a:p>
            <a:pPr algn="ctr" eaLnBrk="0" hangingPunct="0"/>
            <a:endParaRPr lang="en-US" sz="1800" b="1">
              <a:solidFill>
                <a:schemeClr val="accent2"/>
              </a:solidFill>
              <a:latin typeface="Arial" charset="0"/>
            </a:endParaRPr>
          </a:p>
          <a:p>
            <a:pPr algn="ctr" eaLnBrk="0" hangingPunct="0"/>
            <a:r>
              <a:rPr lang="en-US" sz="1800" b="1">
                <a:solidFill>
                  <a:schemeClr val="accent2"/>
                </a:solidFill>
                <a:latin typeface="Arial" charset="0"/>
              </a:rPr>
              <a:t>Press Select to continue</a:t>
            </a:r>
          </a:p>
          <a:p>
            <a:pPr algn="ctr" eaLnBrk="0" hangingPunct="0"/>
            <a:endParaRPr lang="en-US" sz="1800" b="1">
              <a:solidFill>
                <a:schemeClr val="accent2"/>
              </a:solidFill>
              <a:latin typeface="Arial" charset="0"/>
            </a:endParaRPr>
          </a:p>
          <a:p>
            <a:pPr algn="ctr" eaLnBrk="0" hangingPunct="0"/>
            <a:r>
              <a:rPr lang="en-US" sz="1800" b="1">
                <a:solidFill>
                  <a:schemeClr val="accent2"/>
                </a:solidFill>
                <a:latin typeface="Arial" charset="0"/>
              </a:rPr>
              <a:t>Press Exit to abort</a:t>
            </a:r>
          </a:p>
          <a:p>
            <a:pPr algn="ctr" eaLnBrk="0" hangingPunct="0"/>
            <a:endParaRPr lang="en-US" sz="1800">
              <a:solidFill>
                <a:schemeClr val="accent2"/>
              </a:solidFill>
              <a:latin typeface="Arial" charset="0"/>
            </a:endParaRPr>
          </a:p>
        </p:txBody>
      </p:sp>
      <p:sp>
        <p:nvSpPr>
          <p:cNvPr id="81925" name="Text Box 5"/>
          <p:cNvSpPr txBox="1">
            <a:spLocks noChangeArrowheads="1"/>
          </p:cNvSpPr>
          <p:nvPr/>
        </p:nvSpPr>
        <p:spPr bwMode="auto">
          <a:xfrm>
            <a:off x="2422525" y="4800600"/>
            <a:ext cx="5443538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Basically the same as “Recovery” with</a:t>
            </a:r>
            <a:br>
              <a:rPr lang="en-US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</a:br>
            <a:r>
              <a:rPr lang="en-US">
                <a:solidFill>
                  <a:srgbClr val="6600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old style Chameleons …</a:t>
            </a:r>
          </a:p>
        </p:txBody>
      </p:sp>
    </p:spTree>
    <p:extLst>
      <p:ext uri="{BB962C8B-B14F-4D97-AF65-F5344CB8AC3E}">
        <p14:creationId xmlns:p14="http://schemas.microsoft.com/office/powerpoint/2010/main" val="29474566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0"/>
  <p:tag name="MMPROD_UIDATA" val="&lt;database version=&quot;7.0&quot;&gt;&lt;object type=&quot;1&quot; unique_id=&quot;10001&quot;&gt;&lt;object type=&quot;8&quot; unique_id=&quot;12670&quot;&gt;&lt;/object&gt;&lt;object type=&quot;2&quot; unique_id=&quot;12671&quot;&gt;&lt;object type=&quot;3&quot; unique_id=&quot;12672&quot;&gt;&lt;property id=&quot;20148&quot; value=&quot;5&quot;/&gt;&lt;property id=&quot;20300&quot; value=&quot;Slide 1 - &amp;quot;The Leader in Photonics&amp;quot;&quot;/&gt;&lt;property id=&quot;20307&quot; value=&quot;256&quot;/&gt;&lt;/object&gt;&lt;object type=&quot;3&quot; unique_id=&quot;12687&quot;&gt;&lt;property id=&quot;20148&quot; value=&quot;5&quot;/&gt;&lt;property id=&quot;20300&quot; value=&quot;Slide 19&quot;/&gt;&lt;property id=&quot;20307&quot; value=&quot;270&quot;/&gt;&lt;/object&gt;&lt;object type=&quot;3&quot; unique_id=&quot;14342&quot;&gt;&lt;property id=&quot;20148&quot; value=&quot;5&quot;/&gt;&lt;property id=&quot;20300&quot; value=&quot;Slide 2 - &amp;quot;Forward-Looking Statements &amp;amp; Non-GAAP Measurement&amp;quot;&quot;/&gt;&lt;property id=&quot;20307&quot; value=&quot;325&quot;/&gt;&lt;/object&gt;&lt;object type=&quot;3&quot; unique_id=&quot;14343&quot;&gt;&lt;property id=&quot;20148&quot; value=&quot;5&quot;/&gt;&lt;property id=&quot;20300&quot; value=&quot;Slide 3&quot;/&gt;&lt;property id=&quot;20307&quot; value=&quot;326&quot;/&gt;&lt;/object&gt;&lt;object type=&quot;3&quot; unique_id=&quot;14344&quot;&gt;&lt;property id=&quot;20148&quot; value=&quot;5&quot;/&gt;&lt;property id=&quot;20300&quot; value=&quot;Slide 4&quot;/&gt;&lt;property id=&quot;20307&quot; value=&quot;327&quot;/&gt;&lt;/object&gt;&lt;object type=&quot;3&quot; unique_id=&quot;14346&quot;&gt;&lt;property id=&quot;20148&quot; value=&quot;5&quot;/&gt;&lt;property id=&quot;20300&quot; value=&quot;Slide 6&quot;/&gt;&lt;property id=&quot;20307&quot; value=&quot;329&quot;/&gt;&lt;/object&gt;&lt;object type=&quot;3&quot; unique_id=&quot;14347&quot;&gt;&lt;property id=&quot;20148&quot; value=&quot;5&quot;/&gt;&lt;property id=&quot;20300&quot; value=&quot;Slide 9 - &amp;quot;kW Class Initiative&amp;quot;&quot;/&gt;&lt;property id=&quot;20307&quot; value=&quot;330&quot;/&gt;&lt;/object&gt;&lt;object type=&quot;3&quot; unique_id=&quot;14348&quot;&gt;&lt;property id=&quot;20148&quot; value=&quot;5&quot;/&gt;&lt;property id=&quot;20300&quot; value=&quot;Slide 17 - &amp;quot;Pro Forma Income Statement &amp;quot;&quot;/&gt;&lt;property id=&quot;20307&quot; value=&quot;331&quot;/&gt;&lt;/object&gt;&lt;object type=&quot;3&quot; unique_id=&quot;18819&quot;&gt;&lt;property id=&quot;20148&quot; value=&quot;5&quot;/&gt;&lt;property id=&quot;20300&quot; value=&quot;Slide 7 - &amp;quot;Expanding our Position in Materials Processing&amp;quot;&quot;/&gt;&lt;property id=&quot;20307&quot; value=&quot;337&quot;/&gt;&lt;/object&gt;&lt;object type=&quot;3&quot; unique_id=&quot;18820&quot;&gt;&lt;property id=&quot;20148&quot; value=&quot;5&quot;/&gt;&lt;property id=&quot;20300&quot; value=&quot;Slide 8 - &amp;quot;kW Class Initiative&amp;quot;&quot;/&gt;&lt;property id=&quot;20307&quot; value=&quot;338&quot;/&gt;&lt;/object&gt;&lt;object type=&quot;3&quot; unique_id=&quot;18822&quot;&gt;&lt;property id=&quot;20148&quot; value=&quot;5&quot;/&gt;&lt;property id=&quot;20300&quot; value=&quot;Slide 10 - &amp;quot;kW Class Initiative&amp;quot;&quot;/&gt;&lt;property id=&quot;20307&quot; value=&quot;340&quot;/&gt;&lt;/object&gt;&lt;object type=&quot;3&quot; unique_id=&quot;18824&quot;&gt;&lt;property id=&quot;20148&quot; value=&quot;5&quot;/&gt;&lt;property id=&quot;20300&quot; value=&quot;Slide 12 - &amp;quot;kW Class Initiative&amp;quot;&quot;/&gt;&lt;property id=&quot;20307&quot; value=&quot;342&quot;/&gt;&lt;/object&gt;&lt;object type=&quot;3&quot; unique_id=&quot;18967&quot;&gt;&lt;property id=&quot;20148&quot; value=&quot;5&quot;/&gt;&lt;property id=&quot;20300&quot; value=&quot;Slide 5 - &amp;quot;Industry Overview&amp;quot;&quot;/&gt;&lt;property id=&quot;20307&quot; value=&quot;345&quot;/&gt;&lt;/object&gt;&lt;object type=&quot;3&quot; unique_id=&quot;19586&quot;&gt;&lt;property id=&quot;20148&quot; value=&quot;5&quot;/&gt;&lt;property id=&quot;20300&quot; value=&quot;Slide 11 - &amp;quot;kW Class Initiative&amp;quot;&quot;/&gt;&lt;property id=&quot;20307&quot; value=&quot;346&quot;/&gt;&lt;/object&gt;&lt;object type=&quot;3&quot; unique_id=&quot;19758&quot;&gt;&lt;property id=&quot;20148&quot; value=&quot;5&quot;/&gt;&lt;property id=&quot;20300&quot; value=&quot;Slide 13 - &amp;quot;kW Class Initiative&amp;quot;&quot;/&gt;&lt;property id=&quot;20307&quot; value=&quot;347&quot;/&gt;&lt;/object&gt;&lt;object type=&quot;3&quot; unique_id=&quot;20430&quot;&gt;&lt;property id=&quot;20148&quot; value=&quot;5&quot;/&gt;&lt;property id=&quot;20300&quot; value=&quot;Slide 16 - &amp;quot;Summary of Cost Reduction Improvements &amp;quot;&quot;/&gt;&lt;property id=&quot;20307&quot; value=&quot;349&quot;/&gt;&lt;/object&gt;&lt;object type=&quot;3&quot; unique_id=&quot;20983&quot;&gt;&lt;property id=&quot;20148&quot; value=&quot;5&quot;/&gt;&lt;property id=&quot;20300&quot; value=&quot;Slide 14 - &amp;quot;kW Class Initiative&amp;quot;&quot;/&gt;&lt;property id=&quot;20307&quot; value=&quot;350&quot;/&gt;&lt;/object&gt;&lt;object type=&quot;3&quot; unique_id=&quot;21532&quot;&gt;&lt;property id=&quot;20148&quot; value=&quot;5&quot;/&gt;&lt;property id=&quot;20300&quot; value=&quot;Slide 18 - &amp;quot;Balance Sheet &amp;quot;&quot;/&gt;&lt;property id=&quot;20307&quot; value=&quot;351&quot;/&gt;&lt;/object&gt;&lt;object type=&quot;3&quot; unique_id=&quot;22654&quot;&gt;&lt;property id=&quot;20148&quot; value=&quot;5&quot;/&gt;&lt;property id=&quot;20300&quot; value=&quot;Slide 15 - &amp;quot;Power of Platforms&amp;quot;&quot;/&gt;&lt;property id=&quot;20307&quot; value=&quot;352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Main Title">
  <a:themeElements>
    <a:clrScheme name="Coherent New Template Colors 2013">
      <a:dk1>
        <a:srgbClr val="000000"/>
      </a:dk1>
      <a:lt1>
        <a:srgbClr val="FFFFFF"/>
      </a:lt1>
      <a:dk2>
        <a:srgbClr val="000000"/>
      </a:dk2>
      <a:lt2>
        <a:srgbClr val="D8D8D8"/>
      </a:lt2>
      <a:accent1>
        <a:srgbClr val="0070C0"/>
      </a:accent1>
      <a:accent2>
        <a:srgbClr val="00B050"/>
      </a:accent2>
      <a:accent3>
        <a:srgbClr val="C00000"/>
      </a:accent3>
      <a:accent4>
        <a:srgbClr val="00B0F0"/>
      </a:accent4>
      <a:accent5>
        <a:srgbClr val="FFC000"/>
      </a:accent5>
      <a:accent6>
        <a:srgbClr val="7D277C"/>
      </a:accent6>
      <a:hlink>
        <a:srgbClr val="0066A6"/>
      </a:hlink>
      <a:folHlink>
        <a:srgbClr val="D8D8D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ub-Section Seperator">
  <a:themeElements>
    <a:clrScheme name="Coherent New Template Colors 2013">
      <a:dk1>
        <a:srgbClr val="000000"/>
      </a:dk1>
      <a:lt1>
        <a:srgbClr val="FFFFFF"/>
      </a:lt1>
      <a:dk2>
        <a:srgbClr val="000000"/>
      </a:dk2>
      <a:lt2>
        <a:srgbClr val="D8D8D8"/>
      </a:lt2>
      <a:accent1>
        <a:srgbClr val="0070C0"/>
      </a:accent1>
      <a:accent2>
        <a:srgbClr val="00B050"/>
      </a:accent2>
      <a:accent3>
        <a:srgbClr val="C00000"/>
      </a:accent3>
      <a:accent4>
        <a:srgbClr val="00B0F0"/>
      </a:accent4>
      <a:accent5>
        <a:srgbClr val="FFC000"/>
      </a:accent5>
      <a:accent6>
        <a:srgbClr val="7D277C"/>
      </a:accent6>
      <a:hlink>
        <a:srgbClr val="0066A6"/>
      </a:hlink>
      <a:folHlink>
        <a:srgbClr val="D8D8D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ain Content_One Line Headline">
  <a:themeElements>
    <a:clrScheme name="Coherent New Template Colors 2013">
      <a:dk1>
        <a:srgbClr val="000000"/>
      </a:dk1>
      <a:lt1>
        <a:srgbClr val="FFFFFF"/>
      </a:lt1>
      <a:dk2>
        <a:srgbClr val="000000"/>
      </a:dk2>
      <a:lt2>
        <a:srgbClr val="D8D8D8"/>
      </a:lt2>
      <a:accent1>
        <a:srgbClr val="0070C0"/>
      </a:accent1>
      <a:accent2>
        <a:srgbClr val="00B050"/>
      </a:accent2>
      <a:accent3>
        <a:srgbClr val="C00000"/>
      </a:accent3>
      <a:accent4>
        <a:srgbClr val="00B0F0"/>
      </a:accent4>
      <a:accent5>
        <a:srgbClr val="FFC000"/>
      </a:accent5>
      <a:accent6>
        <a:srgbClr val="7D277C"/>
      </a:accent6>
      <a:hlink>
        <a:srgbClr val="0066A6"/>
      </a:hlink>
      <a:folHlink>
        <a:srgbClr val="D8D8D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oherent_Presentation template_May14th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herent_Presentation template_May14th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herent_Presentation template_May14th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herent_Presentation template_May14th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herent_Presentation template_May14th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herent_Presentation template_May14th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Main Content_Two Line Headline">
  <a:themeElements>
    <a:clrScheme name="Coherent New Template Colors 2013">
      <a:dk1>
        <a:srgbClr val="000000"/>
      </a:dk1>
      <a:lt1>
        <a:srgbClr val="FFFFFF"/>
      </a:lt1>
      <a:dk2>
        <a:srgbClr val="000000"/>
      </a:dk2>
      <a:lt2>
        <a:srgbClr val="D8D8D8"/>
      </a:lt2>
      <a:accent1>
        <a:srgbClr val="0070C0"/>
      </a:accent1>
      <a:accent2>
        <a:srgbClr val="00B050"/>
      </a:accent2>
      <a:accent3>
        <a:srgbClr val="C00000"/>
      </a:accent3>
      <a:accent4>
        <a:srgbClr val="00B0F0"/>
      </a:accent4>
      <a:accent5>
        <a:srgbClr val="FFC000"/>
      </a:accent5>
      <a:accent6>
        <a:srgbClr val="7D277C"/>
      </a:accent6>
      <a:hlink>
        <a:srgbClr val="0066A6"/>
      </a:hlink>
      <a:folHlink>
        <a:srgbClr val="D8D8D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oherent_Presentation template_May14th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herent_Presentation template_May14th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herent_Presentation template_May14th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herent_Presentation template_May14th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herent_Presentation template_May14th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herent_Presentation template_May14th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herent_Presentation template_May14th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Coherent_Presentation template_May14th</Template>
  <TotalTime>0</TotalTime>
  <Words>447</Words>
  <Application>Microsoft Office PowerPoint</Application>
  <PresentationFormat>Bildschirmpräsentation (4:3)</PresentationFormat>
  <Paragraphs>131</Paragraphs>
  <Slides>17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5" baseType="lpstr">
      <vt:lpstr>ＭＳ Ｐゴシック</vt:lpstr>
      <vt:lpstr>Arial</vt:lpstr>
      <vt:lpstr>Times New Roman</vt:lpstr>
      <vt:lpstr>Main Title</vt:lpstr>
      <vt:lpstr>Sub-Section Seperator</vt:lpstr>
      <vt:lpstr>Main Content_One Line Headline</vt:lpstr>
      <vt:lpstr>Main Content_Two Line Headline</vt:lpstr>
      <vt:lpstr>Bitmap Image</vt:lpstr>
      <vt:lpstr>Chameleon Service Training</vt:lpstr>
      <vt:lpstr>Overview</vt:lpstr>
      <vt:lpstr>Power Supply Control Software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50th Anniversary PP Presentation</dc:title>
  <dc:creator/>
  <cp:lastModifiedBy/>
  <cp:revision>1</cp:revision>
  <dcterms:created xsi:type="dcterms:W3CDTF">2011-05-11T23:50:30Z</dcterms:created>
  <dcterms:modified xsi:type="dcterms:W3CDTF">2016-05-23T06:21:09Z</dcterms:modified>
</cp:coreProperties>
</file>

<file path=docProps/thumbnail.jpeg>
</file>